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" userDrawn="1">
          <p15:clr>
            <a:srgbClr val="A4A3A4"/>
          </p15:clr>
        </p15:guide>
        <p15:guide id="2" pos="4392" userDrawn="1">
          <p15:clr>
            <a:srgbClr val="A4A3A4"/>
          </p15:clr>
        </p15:guide>
        <p15:guide id="3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5"/>
    <p:restoredTop sz="96327"/>
  </p:normalViewPr>
  <p:slideViewPr>
    <p:cSldViewPr snapToGrid="0" showGuides="1">
      <p:cViewPr varScale="1">
        <p:scale>
          <a:sx n="121" d="100"/>
          <a:sy n="121" d="100"/>
        </p:scale>
        <p:origin x="114" y="306"/>
      </p:cViewPr>
      <p:guideLst>
        <p:guide orient="horz" pos="552"/>
        <p:guide pos="4392"/>
        <p:guide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0C46-02B3-BE0E-0EBB-D9FC89E8C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7F4D4-C21A-C0DE-683B-715222CF6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A40BA-D715-0AC9-AAF1-16D611C1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8C7F-78D8-342B-C528-A87D4399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A48FC-0E23-E483-AC37-3A6DFA78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1CBE-95EF-155E-4EAF-995181CA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1058E-65AB-930B-241D-7CE53C92F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8A3FC-9910-E088-466C-C5675384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BDCC0-2B61-F638-C03A-58806691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AB943-7B24-FE67-7059-D4BFF29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3ECF5-5CB6-0663-0202-3EEB2D946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68AB4-6ADF-FAD5-8B1D-969D76A03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4B219-CA62-D2ED-F9EC-D3C70120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6F442-3F8F-A0DB-8E42-F889B191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7BE14-A1FC-AC94-DE75-A044AC06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96C2-1BFF-A674-6B14-C8D2CCA8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83E7-2AB9-0806-1227-E5DBCB59D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878E5-1070-F060-C6A6-7EEEDA0D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0438-C615-ADEF-829C-E7C70FB6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E094D-C94F-EAE5-0C61-E59B36C4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7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55DE-2404-39CD-10E8-D46DDC82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38F6B-F1B8-9FCB-3E7B-9F831833B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06B3-84C4-9077-24F4-D0CE3781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B5FE5-9A9E-4880-9D76-2D163967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3745-C878-ED0F-9FCA-09F8500F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7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C0E9-6621-1EF7-8E6F-4BBA28D8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B788-1B44-6688-AB98-79E3F9BCA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0772-F37E-940B-3726-72ECD5CE0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C5109-72F9-AF77-C7E2-1DABB999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62DD9-9D5A-0203-271B-C0CAFD98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A341A-D59E-6456-7632-EC421AA5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31A6-0B3B-AC2D-AC0F-B689080B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4D99F-F72F-0585-5B2A-14D9BB60B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7C56A-FEB8-3086-9E9E-4BF311E00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75E18-D39E-FDCC-EE6B-8BDCA492B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92079-8E6B-74FE-4ED8-05CD8146E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B42C1-7498-A355-1F47-278615ED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AC6B9-F682-2338-3DFB-8EC772CC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0867C-DA9B-181F-6421-1E36AAA4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4061-8D15-E524-84C6-F56C26A9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216C2-4846-1BC4-11A6-B16F7FCE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FF7BD-C2CA-FFE7-059D-AAB052C4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E4A02-E485-479B-064A-924B004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6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3D6E6-FD96-3929-A0C5-EB60E7FD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80E80-DA05-190A-6AC8-B6C1FC61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C46FD-599C-ADC9-FCE3-668D901F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C566-3E1E-240A-725A-B65989C2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863F-F614-5598-87A5-3860BC47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85637-EFEC-BC16-0BEA-D692A9F7C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31EB0-DE47-4610-1F05-E6C390B7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0F181-5111-997E-EAA9-728FF1AB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62DC1-5AB9-3570-F8DF-15FA79B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3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8996-8334-5E02-53B9-8F27B809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5EDC46-F68D-9E71-F61C-CC4C4D149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FF541-221B-784C-7199-102A74323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FD74B-F711-34AD-1EBA-CF7C6B07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64915-F535-782F-C06F-AA91CC14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5FADA-3C53-132E-EBA6-C3257CF9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6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8B040-6249-05F3-7C05-D6400221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DBA00-C29E-719E-8D8F-A6ECC5423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6D21-08AE-B817-96E4-9CF1A8047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37E3-F2C4-474E-8205-5D790C1785E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2F09C-EDE5-EEA4-4979-64CD9A629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DB084-73A0-2E9A-26EE-F5930D764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0B1-08A8-E34A-9844-0E0D341E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9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69798C-45F4-126F-F6DA-4B4DA31C0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02" y="1817952"/>
            <a:ext cx="9144000" cy="879475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READ &amp; PUBLISH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EACF28-C1E8-44ED-088C-A4FADFDBD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02" y="2686737"/>
            <a:ext cx="9144000" cy="879475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GUIDE FOR AUTHORS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A5042-5DE9-E2A9-B2DB-ADFD0747C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01" y="4990653"/>
            <a:ext cx="2527300" cy="889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337D6E-A470-38A1-B8C4-46F346FBCDAC}"/>
              </a:ext>
            </a:extLst>
          </p:cNvPr>
          <p:cNvCxnSpPr>
            <a:cxnSpLocks/>
          </p:cNvCxnSpPr>
          <p:nvPr/>
        </p:nvCxnSpPr>
        <p:spPr>
          <a:xfrm>
            <a:off x="921600" y="3646366"/>
            <a:ext cx="6594713" cy="0"/>
          </a:xfrm>
          <a:prstGeom prst="line">
            <a:avLst/>
          </a:prstGeom>
          <a:ln w="25400">
            <a:solidFill>
              <a:srgbClr val="FF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3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6A3EE9-5D67-A24F-B5DB-BD9A1C67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028"/>
            <a:ext cx="10515600" cy="1062301"/>
          </a:xfrm>
        </p:spPr>
        <p:txBody>
          <a:bodyPr>
            <a:no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AIP Publishing features a seamless process to submit an article for open access (OA) publishing as part of an institutional Read &amp; Publish agreement. Just follow these simple steps.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3325DF-3E0B-4AB0-1316-C51AD4CB27AE}"/>
              </a:ext>
            </a:extLst>
          </p:cNvPr>
          <p:cNvSpPr txBox="1">
            <a:spLocks/>
          </p:cNvSpPr>
          <p:nvPr/>
        </p:nvSpPr>
        <p:spPr>
          <a:xfrm>
            <a:off x="1301461" y="1886022"/>
            <a:ext cx="4621774" cy="1309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C632C8-738D-4D1D-20F7-7BCC542A46DB}"/>
              </a:ext>
            </a:extLst>
          </p:cNvPr>
          <p:cNvSpPr/>
          <p:nvPr/>
        </p:nvSpPr>
        <p:spPr>
          <a:xfrm>
            <a:off x="923310" y="1782446"/>
            <a:ext cx="352064" cy="352064"/>
          </a:xfrm>
          <a:prstGeom prst="ellipse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4EEC0-B739-7BFE-F012-93DA06D856C6}"/>
              </a:ext>
            </a:extLst>
          </p:cNvPr>
          <p:cNvSpPr txBox="1"/>
          <p:nvPr/>
        </p:nvSpPr>
        <p:spPr>
          <a:xfrm>
            <a:off x="1037006" y="1765178"/>
            <a:ext cx="11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1DC10-501B-7174-2747-5E3130EB6884}"/>
              </a:ext>
            </a:extLst>
          </p:cNvPr>
          <p:cNvSpPr txBox="1"/>
          <p:nvPr/>
        </p:nvSpPr>
        <p:spPr>
          <a:xfrm>
            <a:off x="1274687" y="1698601"/>
            <a:ext cx="103455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Helvetica Neue" panose="02000503000000020004" pitchFamily="2" charset="0"/>
              </a:rPr>
              <a:t>After logging in, click “author tasks” then select “submit manuscript”. Alternatively, select “use classic desktop” in the upper right corner. 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22BE5D-436B-A339-0933-9F1783BDBC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0048" y="2540642"/>
            <a:ext cx="5961888" cy="29809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9731BB-1014-8BB2-9D32-DFB83FA54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7" t="1212" r="3998" b="1212"/>
          <a:stretch/>
        </p:blipFill>
        <p:spPr>
          <a:xfrm>
            <a:off x="6173396" y="2019810"/>
            <a:ext cx="5473600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0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3325DF-3E0B-4AB0-1316-C51AD4CB27AE}"/>
              </a:ext>
            </a:extLst>
          </p:cNvPr>
          <p:cNvSpPr txBox="1">
            <a:spLocks/>
          </p:cNvSpPr>
          <p:nvPr/>
        </p:nvSpPr>
        <p:spPr>
          <a:xfrm>
            <a:off x="1301461" y="1886022"/>
            <a:ext cx="4621774" cy="1309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A038E3-D056-716F-540F-148AA5BABBA7}"/>
              </a:ext>
            </a:extLst>
          </p:cNvPr>
          <p:cNvSpPr/>
          <p:nvPr/>
        </p:nvSpPr>
        <p:spPr>
          <a:xfrm>
            <a:off x="906514" y="727713"/>
            <a:ext cx="352064" cy="352064"/>
          </a:xfrm>
          <a:prstGeom prst="ellipse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D77B4B-D524-410B-DBEA-C7BB9F2BFB81}"/>
              </a:ext>
            </a:extLst>
          </p:cNvPr>
          <p:cNvSpPr txBox="1"/>
          <p:nvPr/>
        </p:nvSpPr>
        <p:spPr>
          <a:xfrm>
            <a:off x="788938" y="715837"/>
            <a:ext cx="59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7E4F6-0D2B-F3DA-4777-304DFA628FCF}"/>
              </a:ext>
            </a:extLst>
          </p:cNvPr>
          <p:cNvSpPr txBox="1"/>
          <p:nvPr/>
        </p:nvSpPr>
        <p:spPr>
          <a:xfrm>
            <a:off x="1272027" y="626882"/>
            <a:ext cx="49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Helvetica Neue" panose="02000503000000020004" pitchFamily="2" charset="0"/>
              </a:rPr>
              <a:t>If you do not select “use classic desktop,” the screenshot below will be presented where you can select “submit new manuscript”.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824253-1B07-A519-9FE5-F74C42F10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3" r="7425"/>
          <a:stretch/>
        </p:blipFill>
        <p:spPr>
          <a:xfrm>
            <a:off x="1301461" y="1380172"/>
            <a:ext cx="4994379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6514E6-0214-BE84-AD70-E21380BECC33}"/>
              </a:ext>
            </a:extLst>
          </p:cNvPr>
          <p:cNvSpPr txBox="1"/>
          <p:nvPr/>
        </p:nvSpPr>
        <p:spPr>
          <a:xfrm>
            <a:off x="6915418" y="630054"/>
            <a:ext cx="489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Helvetica Neue" panose="02000503000000020004" pitchFamily="2" charset="0"/>
              </a:rPr>
              <a:t>If you select “use classic desktop,” the display will change, as shown below.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3F4AF-3533-FAD6-C95D-1CA1F164DC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73" r="1173"/>
          <a:stretch/>
        </p:blipFill>
        <p:spPr>
          <a:xfrm>
            <a:off x="6915418" y="1117062"/>
            <a:ext cx="5357690" cy="42862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F4DD7B-51A6-E970-7BF1-C13BD2B8B9ED}"/>
              </a:ext>
            </a:extLst>
          </p:cNvPr>
          <p:cNvSpPr/>
          <p:nvPr/>
        </p:nvSpPr>
        <p:spPr>
          <a:xfrm>
            <a:off x="6567789" y="742092"/>
            <a:ext cx="352064" cy="352064"/>
          </a:xfrm>
          <a:prstGeom prst="ellipse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8ABAE-05D1-1491-94F3-F9DFE017475A}"/>
              </a:ext>
            </a:extLst>
          </p:cNvPr>
          <p:cNvSpPr txBox="1"/>
          <p:nvPr/>
        </p:nvSpPr>
        <p:spPr>
          <a:xfrm>
            <a:off x="6501402" y="733458"/>
            <a:ext cx="48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A30BB0-ED07-72B7-7733-803B08F66AF6}"/>
              </a:ext>
            </a:extLst>
          </p:cNvPr>
          <p:cNvSpPr/>
          <p:nvPr/>
        </p:nvSpPr>
        <p:spPr>
          <a:xfrm>
            <a:off x="906514" y="3207642"/>
            <a:ext cx="352064" cy="352064"/>
          </a:xfrm>
          <a:prstGeom prst="ellipse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585BA-3CF0-9AA0-C471-84B21A1C21FB}"/>
              </a:ext>
            </a:extLst>
          </p:cNvPr>
          <p:cNvSpPr txBox="1"/>
          <p:nvPr/>
        </p:nvSpPr>
        <p:spPr>
          <a:xfrm>
            <a:off x="965808" y="3192243"/>
            <a:ext cx="23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2A1A2-0CAF-8C1E-66D8-93BCEBA36742}"/>
              </a:ext>
            </a:extLst>
          </p:cNvPr>
          <p:cNvSpPr txBox="1"/>
          <p:nvPr/>
        </p:nvSpPr>
        <p:spPr>
          <a:xfrm>
            <a:off x="1273048" y="3162189"/>
            <a:ext cx="5411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Helvetica Neue" panose="02000503000000020004" pitchFamily="2" charset="0"/>
              </a:rPr>
              <a:t>Next, select the type of manuscript you are submitting.</a:t>
            </a:r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48EEB0CA-D53B-FD08-296E-6A3B60B1A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563" y="3376909"/>
            <a:ext cx="5486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6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B1470-B996-5D40-0E03-74C463CEFD15}"/>
              </a:ext>
            </a:extLst>
          </p:cNvPr>
          <p:cNvSpPr txBox="1">
            <a:spLocks/>
          </p:cNvSpPr>
          <p:nvPr/>
        </p:nvSpPr>
        <p:spPr>
          <a:xfrm>
            <a:off x="1264635" y="696460"/>
            <a:ext cx="4114800" cy="33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effectLst/>
                <a:latin typeface="Helvetica Neue" panose="02000503000000020004" pitchFamily="2" charset="0"/>
              </a:rPr>
              <a:t>Upload your manuscript file(s).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A70790-F894-1255-21DE-9D3271E3F3D9}"/>
              </a:ext>
            </a:extLst>
          </p:cNvPr>
          <p:cNvSpPr/>
          <p:nvPr/>
        </p:nvSpPr>
        <p:spPr>
          <a:xfrm>
            <a:off x="926710" y="680948"/>
            <a:ext cx="352064" cy="352064"/>
          </a:xfrm>
          <a:prstGeom prst="ellipse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70A65-EE78-55B5-9A10-7A777A771501}"/>
              </a:ext>
            </a:extLst>
          </p:cNvPr>
          <p:cNvSpPr txBox="1"/>
          <p:nvPr/>
        </p:nvSpPr>
        <p:spPr>
          <a:xfrm>
            <a:off x="986004" y="665549"/>
            <a:ext cx="23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84F22-36D1-344D-6B35-DF0F70F5BF58}"/>
              </a:ext>
            </a:extLst>
          </p:cNvPr>
          <p:cNvSpPr txBox="1">
            <a:spLocks/>
          </p:cNvSpPr>
          <p:nvPr/>
        </p:nvSpPr>
        <p:spPr>
          <a:xfrm>
            <a:off x="6877326" y="559163"/>
            <a:ext cx="4813139" cy="640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effectLst/>
                <a:latin typeface="Helvetica Neue" panose="02000503000000020004" pitchFamily="2" charset="0"/>
              </a:rPr>
              <a:t>Provide information about the article including the title and an abstract.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4A1DF8-06AB-7971-A248-E66A47A27E7D}"/>
              </a:ext>
            </a:extLst>
          </p:cNvPr>
          <p:cNvSpPr/>
          <p:nvPr/>
        </p:nvSpPr>
        <p:spPr>
          <a:xfrm>
            <a:off x="6521175" y="686980"/>
            <a:ext cx="352064" cy="352064"/>
          </a:xfrm>
          <a:prstGeom prst="ellipse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6A51F-8ABF-81C8-5683-FADE22C2F320}"/>
              </a:ext>
            </a:extLst>
          </p:cNvPr>
          <p:cNvSpPr txBox="1"/>
          <p:nvPr/>
        </p:nvSpPr>
        <p:spPr>
          <a:xfrm>
            <a:off x="6565483" y="669712"/>
            <a:ext cx="2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53502B1-0175-C137-6E49-7843CF55D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83" y="974532"/>
            <a:ext cx="5486400" cy="4286250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1CFE3E0D-47D4-BD79-6067-1AEF29C25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616" y="1006788"/>
            <a:ext cx="5486400" cy="42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7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D2299A5-0E7B-F81A-5711-0B84BB7605B4}"/>
              </a:ext>
            </a:extLst>
          </p:cNvPr>
          <p:cNvSpPr/>
          <p:nvPr/>
        </p:nvSpPr>
        <p:spPr>
          <a:xfrm>
            <a:off x="926710" y="697424"/>
            <a:ext cx="352064" cy="352064"/>
          </a:xfrm>
          <a:prstGeom prst="ellipse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616BC-CB14-33F7-375B-CC77C4209836}"/>
              </a:ext>
            </a:extLst>
          </p:cNvPr>
          <p:cNvSpPr txBox="1"/>
          <p:nvPr/>
        </p:nvSpPr>
        <p:spPr>
          <a:xfrm>
            <a:off x="1008353" y="680156"/>
            <a:ext cx="18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6009A-61B5-5322-0937-0CFCD3D436CB}"/>
              </a:ext>
            </a:extLst>
          </p:cNvPr>
          <p:cNvSpPr txBox="1"/>
          <p:nvPr/>
        </p:nvSpPr>
        <p:spPr>
          <a:xfrm>
            <a:off x="1278774" y="592555"/>
            <a:ext cx="4722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Helvetica Neue" panose="02000503000000020004" pitchFamily="2" charset="0"/>
              </a:rPr>
              <a:t>Provide the required author information, including name, email, postal address, </a:t>
            </a:r>
            <a:r>
              <a:rPr lang="en-US" sz="1600" dirty="0" err="1">
                <a:effectLst/>
                <a:latin typeface="Helvetica Neue" panose="02000503000000020004" pitchFamily="2" charset="0"/>
              </a:rPr>
              <a:t>ORCiD</a:t>
            </a:r>
            <a:r>
              <a:rPr lang="en-U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n-US" sz="1600" dirty="0" err="1">
                <a:effectLst/>
                <a:latin typeface="Helvetica Neue" panose="02000503000000020004" pitchFamily="2" charset="0"/>
              </a:rPr>
              <a:t>iD</a:t>
            </a:r>
            <a:r>
              <a:rPr lang="en-US" sz="1600" dirty="0">
                <a:effectLst/>
                <a:latin typeface="Helvetica Neue" panose="02000503000000020004" pitchFamily="2" charset="0"/>
              </a:rPr>
              <a:t>, and institution. Select your institutional affiliation by clicking on the “Validate Institution” button and select from the populated organizations shown in the “search for organizations” option.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86133-A594-CD87-D047-0784796013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7" b="757"/>
          <a:stretch/>
        </p:blipFill>
        <p:spPr>
          <a:xfrm>
            <a:off x="6001031" y="418225"/>
            <a:ext cx="5735260" cy="6213282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CB0CC09-1262-EDD7-5838-138EDB50A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586" y="2695194"/>
            <a:ext cx="64008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6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C6CF0E7-B914-2A31-0610-3476B96DA077}"/>
              </a:ext>
            </a:extLst>
          </p:cNvPr>
          <p:cNvSpPr/>
          <p:nvPr/>
        </p:nvSpPr>
        <p:spPr>
          <a:xfrm>
            <a:off x="926710" y="697424"/>
            <a:ext cx="352064" cy="352064"/>
          </a:xfrm>
          <a:prstGeom prst="ellipse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C937C-05A3-A14B-3BC1-500E542B391A}"/>
              </a:ext>
            </a:extLst>
          </p:cNvPr>
          <p:cNvSpPr txBox="1"/>
          <p:nvPr/>
        </p:nvSpPr>
        <p:spPr>
          <a:xfrm>
            <a:off x="1008353" y="680156"/>
            <a:ext cx="18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58D72-98B9-176E-10F6-A6DDD56C6801}"/>
              </a:ext>
            </a:extLst>
          </p:cNvPr>
          <p:cNvSpPr txBox="1"/>
          <p:nvPr/>
        </p:nvSpPr>
        <p:spPr>
          <a:xfrm>
            <a:off x="1270536" y="697424"/>
            <a:ext cx="987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Helvetica Neue" panose="02000503000000020004" pitchFamily="2" charset="0"/>
              </a:rPr>
              <a:t>Select the option “Open Access as part of an Institutional agreement.” The APC calculation appears automatically, as shown below.</a:t>
            </a:r>
          </a:p>
        </p:txBody>
      </p:sp>
      <p:pic>
        <p:nvPicPr>
          <p:cNvPr id="4" name="Picture 3" descr="A picture containing text, screenshot, website, web page&#10;&#10;Description automatically generated">
            <a:extLst>
              <a:ext uri="{FF2B5EF4-FFF2-40B4-BE49-F238E27FC236}">
                <a16:creationId xmlns:a16="http://schemas.microsoft.com/office/drawing/2014/main" id="{9D525046-C7D8-EF5A-A74F-B7577ACC3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46" y="1297189"/>
            <a:ext cx="67894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7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AEB7699-CD6F-CB14-5AE2-6534981F025A}"/>
              </a:ext>
            </a:extLst>
          </p:cNvPr>
          <p:cNvSpPr/>
          <p:nvPr/>
        </p:nvSpPr>
        <p:spPr>
          <a:xfrm>
            <a:off x="926710" y="4293710"/>
            <a:ext cx="10329810" cy="1202635"/>
          </a:xfrm>
          <a:prstGeom prst="round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75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15D5BC-A4FB-D9FF-FAAD-350DED5DDBD1}"/>
              </a:ext>
            </a:extLst>
          </p:cNvPr>
          <p:cNvSpPr txBox="1"/>
          <p:nvPr/>
        </p:nvSpPr>
        <p:spPr>
          <a:xfrm>
            <a:off x="849924" y="1566118"/>
            <a:ext cx="4984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still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active,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your institution will be notified to confirm that publication charges should be applied toward the agreement.  </a:t>
            </a:r>
          </a:p>
          <a:p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will receive an invoice that shows that the APC has been paid through the institutional Read &amp; Publish agreement.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941722-963D-11B9-81E2-96C03BCFF4E8}"/>
              </a:ext>
            </a:extLst>
          </p:cNvPr>
          <p:cNvCxnSpPr>
            <a:cxnSpLocks/>
          </p:cNvCxnSpPr>
          <p:nvPr/>
        </p:nvCxnSpPr>
        <p:spPr>
          <a:xfrm>
            <a:off x="5962020" y="1679713"/>
            <a:ext cx="0" cy="2130830"/>
          </a:xfrm>
          <a:prstGeom prst="line">
            <a:avLst/>
          </a:prstGeom>
          <a:ln w="9525">
            <a:solidFill>
              <a:srgbClr val="FF75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0E2CF2C5-18BA-2478-E56C-6C79E961DB04}"/>
              </a:ext>
            </a:extLst>
          </p:cNvPr>
          <p:cNvSpPr txBox="1">
            <a:spLocks/>
          </p:cNvSpPr>
          <p:nvPr/>
        </p:nvSpPr>
        <p:spPr>
          <a:xfrm>
            <a:off x="1044404" y="4427057"/>
            <a:ext cx="9546336" cy="34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2914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000" b="1" dirty="0" err="1">
                <a:solidFill>
                  <a:srgbClr val="2914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publishing.aip.org</a:t>
            </a:r>
            <a:r>
              <a:rPr lang="en-US" sz="2000" b="1" dirty="0">
                <a:solidFill>
                  <a:srgbClr val="2914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/read-and-publish to:</a:t>
            </a:r>
            <a:endParaRPr lang="en-US" sz="2000" dirty="0">
              <a:solidFill>
                <a:srgbClr val="2914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F98A512-94E9-BCD1-CE3D-585B5C8118FA}"/>
              </a:ext>
            </a:extLst>
          </p:cNvPr>
          <p:cNvSpPr txBox="1">
            <a:spLocks/>
          </p:cNvSpPr>
          <p:nvPr/>
        </p:nvSpPr>
        <p:spPr>
          <a:xfrm>
            <a:off x="1044403" y="4961301"/>
            <a:ext cx="3503859" cy="42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2914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Verify your institution has a   </a:t>
            </a:r>
            <a:b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Read &amp; Publish agreement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7F91DB0-D530-4680-7153-49DCE2B1F1C5}"/>
              </a:ext>
            </a:extLst>
          </p:cNvPr>
          <p:cNvSpPr txBox="1">
            <a:spLocks/>
          </p:cNvSpPr>
          <p:nvPr/>
        </p:nvSpPr>
        <p:spPr>
          <a:xfrm>
            <a:off x="7799355" y="4930981"/>
            <a:ext cx="3861551" cy="490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2914BD"/>
              </a:buClr>
            </a:pPr>
            <a:r>
              <a:rPr lang="en-US" sz="1600" dirty="0">
                <a:solidFill>
                  <a:srgbClr val="2914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View and download tutorials and</a:t>
            </a:r>
            <a:b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available resources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5517BF3-36CC-B2A9-93C5-0C168C08E526}"/>
              </a:ext>
            </a:extLst>
          </p:cNvPr>
          <p:cNvSpPr txBox="1">
            <a:spLocks/>
          </p:cNvSpPr>
          <p:nvPr/>
        </p:nvSpPr>
        <p:spPr>
          <a:xfrm>
            <a:off x="4657591" y="4834645"/>
            <a:ext cx="2925965" cy="472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2914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publishing       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open access (OA)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BDAEA-E879-994A-E133-8D9D775A5683}"/>
              </a:ext>
            </a:extLst>
          </p:cNvPr>
          <p:cNvSpPr txBox="1"/>
          <p:nvPr/>
        </p:nvSpPr>
        <p:spPr>
          <a:xfrm>
            <a:off x="849925" y="589398"/>
            <a:ext cx="1040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publication, the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b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institution’s Read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agreement.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AAE3CE-C2C2-FA91-BEF8-EAD7D06FB94F}"/>
              </a:ext>
            </a:extLst>
          </p:cNvPr>
          <p:cNvSpPr txBox="1"/>
          <p:nvPr/>
        </p:nvSpPr>
        <p:spPr>
          <a:xfrm>
            <a:off x="6105939" y="1558922"/>
            <a:ext cx="5339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agreement has been exhausted or expired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 will be contacted with options for how to proceed with publication.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4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5055</TotalTime>
  <Words>360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Wingdings</vt:lpstr>
      <vt:lpstr>Office Theme</vt:lpstr>
      <vt:lpstr>READ &amp; PUBLISH</vt:lpstr>
      <vt:lpstr>AIP Publishing features a seamless process to submit an article for open access (OA) publishing as part of an institutional Read &amp; Publish agreement. Just follow these simple steps.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&amp; PUBLISH</dc:title>
  <dc:creator>Nanci Kappel</dc:creator>
  <cp:lastModifiedBy>Sara Rotjan</cp:lastModifiedBy>
  <cp:revision>60</cp:revision>
  <dcterms:created xsi:type="dcterms:W3CDTF">2022-12-10T16:05:14Z</dcterms:created>
  <dcterms:modified xsi:type="dcterms:W3CDTF">2023-06-08T15:00:27Z</dcterms:modified>
</cp:coreProperties>
</file>