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20"/>
    <p:restoredTop sz="96327"/>
  </p:normalViewPr>
  <p:slideViewPr>
    <p:cSldViewPr snapToGrid="0">
      <p:cViewPr varScale="1">
        <p:scale>
          <a:sx n="95" d="100"/>
          <a:sy n="95" d="100"/>
        </p:scale>
        <p:origin x="6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042A-E6A6-7F27-727C-467E7BF78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AC938-0118-4FA0-FEF3-D95A36704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A1925-5192-7B74-DC33-7B05A219AAD1}"/>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6516E829-B6EE-92F4-D48E-102372110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F06E-7792-2968-D098-07A030ADCDDB}"/>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51430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32E-EFCE-E6A6-F153-0B553F9B4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2F910-FF73-9209-E95C-7C60720D5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7F52D-51DA-AD13-B32F-A63B6AC81D80}"/>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2A146679-26F5-F56B-EB3E-9ACC30373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BDB69-B7B4-D2DE-7D75-F4C1D13EE106}"/>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22996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0E251-25F9-D0B4-3520-A538C62F16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8F3059-82BB-F307-3041-17A1FED23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DF5BC-C86F-471F-D82B-78F46A64AF11}"/>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72AC9F52-043A-98E0-0E43-71DF5F211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5F6C2-1C81-B548-823E-36C922C3DB43}"/>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183262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F3C1-DB2E-08F1-6239-62995835F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44AD1F-59E7-0FCD-3B15-799F978C5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EA913-55BE-1A39-65D4-4E3A358C21E8}"/>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5872A296-BDFC-DFCB-C74A-14D6F02D2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70F58-6F7C-B867-00B9-D1D0A0BD3E6B}"/>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83553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49DB-2D74-F205-C45D-5D3322602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31BBED-EAD3-EDDA-13F7-86B97A822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2CF16-38EA-47AB-41B4-0191BAE8F7EF}"/>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071CD354-81BD-3F17-6818-5EBD98868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4F86D-0B81-0D46-A6D5-9EC170FB85DD}"/>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20074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5DAB-D0C9-9D5D-F9D0-D041388AA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49164-FFCF-202A-F72C-F946E7A5D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8E389-E2D9-18FF-4ACD-7B8EDD302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038A0-2A33-EEB3-8B09-D3BE560CF7FD}"/>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6" name="Footer Placeholder 5">
            <a:extLst>
              <a:ext uri="{FF2B5EF4-FFF2-40B4-BE49-F238E27FC236}">
                <a16:creationId xmlns:a16="http://schemas.microsoft.com/office/drawing/2014/main" id="{8A6E9560-883B-47F5-20C4-6C0222F81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817D1-0FE2-1D95-5040-007DD9EDC09C}"/>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16745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6F6F-1B32-0EF4-1665-959D72F2D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F3C934-E91E-E317-5FE1-EB9292AE8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BFC86-11A0-ED00-DA54-3F1364033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0225F-BA15-9AA5-EE5E-1AD14A678A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C43C9-CA57-97AB-FDA1-34B1069C5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123FBD-45BB-177C-68B2-921DBC16599C}"/>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8" name="Footer Placeholder 7">
            <a:extLst>
              <a:ext uri="{FF2B5EF4-FFF2-40B4-BE49-F238E27FC236}">
                <a16:creationId xmlns:a16="http://schemas.microsoft.com/office/drawing/2014/main" id="{E85D71B0-17ED-61ED-B88E-B105D7C873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8DE8-4E83-0E93-CA91-8540807CF579}"/>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400345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66AF-D267-9CCE-C155-A24494C6F0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678184-0EEE-B450-27A6-62150442ED39}"/>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4" name="Footer Placeholder 3">
            <a:extLst>
              <a:ext uri="{FF2B5EF4-FFF2-40B4-BE49-F238E27FC236}">
                <a16:creationId xmlns:a16="http://schemas.microsoft.com/office/drawing/2014/main" id="{F28E5E95-9224-C6D3-D3C1-9A2D4C92B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EA8B5D-8BFF-8243-DA02-0AD18E15BAD6}"/>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144707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E3F4A-0CAE-6B58-329E-5A219A295D17}"/>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3" name="Footer Placeholder 2">
            <a:extLst>
              <a:ext uri="{FF2B5EF4-FFF2-40B4-BE49-F238E27FC236}">
                <a16:creationId xmlns:a16="http://schemas.microsoft.com/office/drawing/2014/main" id="{E5D00B86-C127-C734-63BA-484CF2A5DA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C8855C-5015-8A9A-0642-3E0513E65773}"/>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4492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10DC-C218-5A1E-A29A-E56DBB143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04823-AEF7-06B9-63A5-482B21CD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B8B49-6AE1-863C-03AB-1C4F40705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5E9D1-3689-1772-26CC-62F34449C73B}"/>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6" name="Footer Placeholder 5">
            <a:extLst>
              <a:ext uri="{FF2B5EF4-FFF2-40B4-BE49-F238E27FC236}">
                <a16:creationId xmlns:a16="http://schemas.microsoft.com/office/drawing/2014/main" id="{FDD0C79C-A370-8E61-84F6-5FFD20598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A1F9F-6376-42FB-3101-B2FF87A4AAFB}"/>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42373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B750-D7D6-D358-1BF1-F540AE6DA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7339EE-B988-56E3-EC96-72B95463B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2E624-8653-2D09-82AF-E285F80BD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9DA4B-0401-C747-F4DF-6512974C63E9}"/>
              </a:ext>
            </a:extLst>
          </p:cNvPr>
          <p:cNvSpPr>
            <a:spLocks noGrp="1"/>
          </p:cNvSpPr>
          <p:nvPr>
            <p:ph type="dt" sz="half" idx="10"/>
          </p:nvPr>
        </p:nvSpPr>
        <p:spPr/>
        <p:txBody>
          <a:bodyPr/>
          <a:lstStyle/>
          <a:p>
            <a:fld id="{E2C9F93D-5FBF-B54D-BB49-23C6AB143BBC}" type="datetimeFigureOut">
              <a:rPr lang="en-US" smtClean="0"/>
              <a:t>12/12/2022</a:t>
            </a:fld>
            <a:endParaRPr lang="en-US"/>
          </a:p>
        </p:txBody>
      </p:sp>
      <p:sp>
        <p:nvSpPr>
          <p:cNvPr id="6" name="Footer Placeholder 5">
            <a:extLst>
              <a:ext uri="{FF2B5EF4-FFF2-40B4-BE49-F238E27FC236}">
                <a16:creationId xmlns:a16="http://schemas.microsoft.com/office/drawing/2014/main" id="{CC442D06-58AC-550B-A5F3-B7A063FA7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17729-56D0-A2EB-1EFB-DECA47C5ABF6}"/>
              </a:ext>
            </a:extLst>
          </p:cNvPr>
          <p:cNvSpPr>
            <a:spLocks noGrp="1"/>
          </p:cNvSpPr>
          <p:nvPr>
            <p:ph type="sldNum" sz="quarter" idx="12"/>
          </p:nvPr>
        </p:nvSpPr>
        <p:spPr/>
        <p:txBody>
          <a:bodyPr/>
          <a:lstStyle/>
          <a:p>
            <a:fld id="{0EC1FC3A-41CE-6746-91DA-A8E5EAC11AB4}" type="slidenum">
              <a:rPr lang="en-US" smtClean="0"/>
              <a:t>‹#›</a:t>
            </a:fld>
            <a:endParaRPr lang="en-US"/>
          </a:p>
        </p:txBody>
      </p:sp>
    </p:spTree>
    <p:extLst>
      <p:ext uri="{BB962C8B-B14F-4D97-AF65-F5344CB8AC3E}">
        <p14:creationId xmlns:p14="http://schemas.microsoft.com/office/powerpoint/2010/main" val="217908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D2A7A-F8EF-8E43-F64D-AEABC6F00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DEA2E-944A-5AEE-47A0-8FC7D1EAD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BB0D0-6CFA-798B-8133-5D38646B6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9F93D-5FBF-B54D-BB49-23C6AB143BBC}" type="datetimeFigureOut">
              <a:rPr lang="en-US" smtClean="0"/>
              <a:t>12/12/2022</a:t>
            </a:fld>
            <a:endParaRPr lang="en-US"/>
          </a:p>
        </p:txBody>
      </p:sp>
      <p:sp>
        <p:nvSpPr>
          <p:cNvPr id="5" name="Footer Placeholder 4">
            <a:extLst>
              <a:ext uri="{FF2B5EF4-FFF2-40B4-BE49-F238E27FC236}">
                <a16:creationId xmlns:a16="http://schemas.microsoft.com/office/drawing/2014/main" id="{19C65729-4BD6-2977-0124-5A1763710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4BC000-0805-DA06-3951-3116E9191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1FC3A-41CE-6746-91DA-A8E5EAC11AB4}" type="slidenum">
              <a:rPr lang="en-US" smtClean="0"/>
              <a:t>‹#›</a:t>
            </a:fld>
            <a:endParaRPr lang="en-US"/>
          </a:p>
        </p:txBody>
      </p:sp>
    </p:spTree>
    <p:extLst>
      <p:ext uri="{BB962C8B-B14F-4D97-AF65-F5344CB8AC3E}">
        <p14:creationId xmlns:p14="http://schemas.microsoft.com/office/powerpoint/2010/main" val="190948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65916B-CD81-A0C4-2E45-093DAA4A47D5}"/>
              </a:ext>
            </a:extLst>
          </p:cNvPr>
          <p:cNvSpPr>
            <a:spLocks noGrp="1"/>
          </p:cNvSpPr>
          <p:nvPr>
            <p:ph type="ctrTitle"/>
          </p:nvPr>
        </p:nvSpPr>
        <p:spPr>
          <a:xfrm>
            <a:off x="965859" y="1071317"/>
            <a:ext cx="9144000" cy="879475"/>
          </a:xfrm>
        </p:spPr>
        <p:txBody>
          <a:bodyPr>
            <a:noAutofit/>
          </a:bodyPr>
          <a:lstStyle/>
          <a:p>
            <a:pPr algn="l"/>
            <a:r>
              <a:rPr lang="en-US" sz="4800" dirty="0">
                <a:solidFill>
                  <a:schemeClr val="bg1"/>
                </a:solidFill>
                <a:latin typeface="Arial" panose="020B0604020202020204" pitchFamily="34" charset="0"/>
                <a:ea typeface="Helvetica Neue" panose="02000503000000020004" pitchFamily="2" charset="0"/>
                <a:cs typeface="Arial" panose="020B0604020202020204" pitchFamily="34" charset="0"/>
              </a:rPr>
              <a:t>READ &amp; PUBLISH</a:t>
            </a:r>
          </a:p>
        </p:txBody>
      </p:sp>
      <p:sp>
        <p:nvSpPr>
          <p:cNvPr id="5" name="Subtitle 2">
            <a:extLst>
              <a:ext uri="{FF2B5EF4-FFF2-40B4-BE49-F238E27FC236}">
                <a16:creationId xmlns:a16="http://schemas.microsoft.com/office/drawing/2014/main" id="{6750782D-3B51-DDBE-D3B5-4C5FAB44D29D}"/>
              </a:ext>
            </a:extLst>
          </p:cNvPr>
          <p:cNvSpPr>
            <a:spLocks noGrp="1"/>
          </p:cNvSpPr>
          <p:nvPr>
            <p:ph type="subTitle" idx="1"/>
          </p:nvPr>
        </p:nvSpPr>
        <p:spPr>
          <a:xfrm>
            <a:off x="965858" y="1940102"/>
            <a:ext cx="11553519" cy="879475"/>
          </a:xfrm>
        </p:spPr>
        <p:txBody>
          <a:bodyPr>
            <a:noAutofit/>
          </a:bodyPr>
          <a:lstStyle/>
          <a:p>
            <a:pPr algn="l"/>
            <a:r>
              <a:rPr lang="en-US" sz="6000" b="1" dirty="0">
                <a:solidFill>
                  <a:schemeClr val="bg1"/>
                </a:solidFill>
                <a:latin typeface="Arial" panose="020B0604020202020204" pitchFamily="34" charset="0"/>
                <a:ea typeface="Helvetica Neue Medium" panose="02000503000000020004" pitchFamily="2" charset="0"/>
                <a:cs typeface="Arial" panose="020B0604020202020204" pitchFamily="34" charset="0"/>
              </a:rPr>
              <a:t>GUIDE FOR </a:t>
            </a:r>
            <a:br>
              <a:rPr lang="en-US" sz="6000" b="1" dirty="0">
                <a:solidFill>
                  <a:schemeClr val="bg1"/>
                </a:solidFill>
                <a:latin typeface="Arial" panose="020B0604020202020204" pitchFamily="34" charset="0"/>
                <a:ea typeface="Helvetica Neue Medium" panose="02000503000000020004" pitchFamily="2" charset="0"/>
                <a:cs typeface="Arial" panose="020B0604020202020204" pitchFamily="34" charset="0"/>
              </a:rPr>
            </a:br>
            <a:r>
              <a:rPr lang="en-US" sz="6000" b="1" dirty="0">
                <a:solidFill>
                  <a:schemeClr val="bg1"/>
                </a:solidFill>
                <a:latin typeface="Arial" panose="020B0604020202020204" pitchFamily="34" charset="0"/>
                <a:ea typeface="Helvetica Neue Medium" panose="02000503000000020004" pitchFamily="2" charset="0"/>
                <a:cs typeface="Arial" panose="020B0604020202020204" pitchFamily="34" charset="0"/>
              </a:rPr>
              <a:t>ADMINISTRATORS</a:t>
            </a:r>
          </a:p>
        </p:txBody>
      </p:sp>
      <p:pic>
        <p:nvPicPr>
          <p:cNvPr id="6" name="Picture 5">
            <a:extLst>
              <a:ext uri="{FF2B5EF4-FFF2-40B4-BE49-F238E27FC236}">
                <a16:creationId xmlns:a16="http://schemas.microsoft.com/office/drawing/2014/main" id="{696D5D11-E684-9D0D-8FEA-35C5BE9D5685}"/>
              </a:ext>
            </a:extLst>
          </p:cNvPr>
          <p:cNvPicPr>
            <a:picLocks noChangeAspect="1"/>
          </p:cNvPicPr>
          <p:nvPr/>
        </p:nvPicPr>
        <p:blipFill>
          <a:blip r:embed="rId3"/>
          <a:stretch>
            <a:fillRect/>
          </a:stretch>
        </p:blipFill>
        <p:spPr>
          <a:xfrm>
            <a:off x="858765" y="4907208"/>
            <a:ext cx="2527300" cy="889000"/>
          </a:xfrm>
          <a:prstGeom prst="rect">
            <a:avLst/>
          </a:prstGeom>
        </p:spPr>
      </p:pic>
      <p:cxnSp>
        <p:nvCxnSpPr>
          <p:cNvPr id="7" name="Straight Connector 6">
            <a:extLst>
              <a:ext uri="{FF2B5EF4-FFF2-40B4-BE49-F238E27FC236}">
                <a16:creationId xmlns:a16="http://schemas.microsoft.com/office/drawing/2014/main" id="{6C36551E-BD64-F37C-307F-F17DB993384E}"/>
              </a:ext>
            </a:extLst>
          </p:cNvPr>
          <p:cNvCxnSpPr>
            <a:cxnSpLocks/>
          </p:cNvCxnSpPr>
          <p:nvPr/>
        </p:nvCxnSpPr>
        <p:spPr>
          <a:xfrm>
            <a:off x="1043644" y="3715099"/>
            <a:ext cx="5698973" cy="0"/>
          </a:xfrm>
          <a:prstGeom prst="line">
            <a:avLst/>
          </a:prstGeom>
          <a:ln w="25400">
            <a:solidFill>
              <a:srgbClr val="FF7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4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2908C-7A90-8A3A-3700-0446158E6156}"/>
              </a:ext>
            </a:extLst>
          </p:cNvPr>
          <p:cNvSpPr>
            <a:spLocks noGrp="1"/>
          </p:cNvSpPr>
          <p:nvPr>
            <p:ph type="title"/>
          </p:nvPr>
        </p:nvSpPr>
        <p:spPr>
          <a:xfrm>
            <a:off x="838200" y="670800"/>
            <a:ext cx="10515600" cy="1062301"/>
          </a:xfrm>
        </p:spPr>
        <p:txBody>
          <a:bodyPr>
            <a:noAutofit/>
          </a:bodyPr>
          <a:lstStyle/>
          <a:p>
            <a:r>
              <a:rPr lang="en-US" sz="2000" b="1" dirty="0">
                <a:effectLst/>
                <a:latin typeface="Arial" panose="020B0604020202020204" pitchFamily="34" charset="0"/>
                <a:cs typeface="Arial" panose="020B0604020202020204" pitchFamily="34" charset="0"/>
              </a:rPr>
              <a:t>AIP Publishing features a seamless process for administrators to manage submitted articles to publish open access (OA) through an institutional Read &amp; Publish agreement. Follow these simple steps to manage your account through our Administrator Dashboard.</a:t>
            </a:r>
          </a:p>
        </p:txBody>
      </p:sp>
      <p:sp>
        <p:nvSpPr>
          <p:cNvPr id="5" name="Title 1">
            <a:extLst>
              <a:ext uri="{FF2B5EF4-FFF2-40B4-BE49-F238E27FC236}">
                <a16:creationId xmlns:a16="http://schemas.microsoft.com/office/drawing/2014/main" id="{DCEDC45D-064E-7008-1DFC-1ACC191BAB76}"/>
              </a:ext>
            </a:extLst>
          </p:cNvPr>
          <p:cNvSpPr txBox="1">
            <a:spLocks/>
          </p:cNvSpPr>
          <p:nvPr/>
        </p:nvSpPr>
        <p:spPr>
          <a:xfrm>
            <a:off x="1301460" y="1886022"/>
            <a:ext cx="9954529" cy="417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effectLst/>
              <a:latin typeface="Helvetica Neue" panose="02000503000000020004" pitchFamily="2" charset="0"/>
            </a:endParaRPr>
          </a:p>
        </p:txBody>
      </p:sp>
      <p:sp>
        <p:nvSpPr>
          <p:cNvPr id="6" name="Title 1">
            <a:extLst>
              <a:ext uri="{FF2B5EF4-FFF2-40B4-BE49-F238E27FC236}">
                <a16:creationId xmlns:a16="http://schemas.microsoft.com/office/drawing/2014/main" id="{287AE7FE-37E4-E85A-4D40-4E04DD3A8A63}"/>
              </a:ext>
            </a:extLst>
          </p:cNvPr>
          <p:cNvSpPr txBox="1">
            <a:spLocks/>
          </p:cNvSpPr>
          <p:nvPr/>
        </p:nvSpPr>
        <p:spPr>
          <a:xfrm>
            <a:off x="6813951" y="1925202"/>
            <a:ext cx="4332661" cy="919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00EFB5C-7140-EEC5-5611-8289609511E2}"/>
              </a:ext>
            </a:extLst>
          </p:cNvPr>
          <p:cNvPicPr>
            <a:picLocks noChangeAspect="1"/>
          </p:cNvPicPr>
          <p:nvPr/>
        </p:nvPicPr>
        <p:blipFill>
          <a:blip r:embed="rId3"/>
          <a:srcRect/>
          <a:stretch/>
        </p:blipFill>
        <p:spPr>
          <a:xfrm>
            <a:off x="1419764" y="3265049"/>
            <a:ext cx="6311900" cy="2159000"/>
          </a:xfrm>
          <a:prstGeom prst="rect">
            <a:avLst/>
          </a:prstGeom>
          <a:ln>
            <a:solidFill>
              <a:schemeClr val="accent1">
                <a:shade val="50000"/>
              </a:schemeClr>
            </a:solidFill>
          </a:ln>
        </p:spPr>
      </p:pic>
      <p:sp>
        <p:nvSpPr>
          <p:cNvPr id="8" name="Oval 7">
            <a:extLst>
              <a:ext uri="{FF2B5EF4-FFF2-40B4-BE49-F238E27FC236}">
                <a16:creationId xmlns:a16="http://schemas.microsoft.com/office/drawing/2014/main" id="{3C2F87D6-57F9-D6E7-E30D-01E29F4F8D92}"/>
              </a:ext>
            </a:extLst>
          </p:cNvPr>
          <p:cNvSpPr/>
          <p:nvPr/>
        </p:nvSpPr>
        <p:spPr>
          <a:xfrm>
            <a:off x="936010" y="2127943"/>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889570-2EC8-E284-9658-884E9F3446FF}"/>
              </a:ext>
            </a:extLst>
          </p:cNvPr>
          <p:cNvSpPr txBox="1"/>
          <p:nvPr/>
        </p:nvSpPr>
        <p:spPr>
          <a:xfrm>
            <a:off x="1036243" y="2108419"/>
            <a:ext cx="16008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44CEB147-5CED-2AFF-8361-89E4E64E8299}"/>
              </a:ext>
            </a:extLst>
          </p:cNvPr>
          <p:cNvSpPr txBox="1"/>
          <p:nvPr/>
        </p:nvSpPr>
        <p:spPr>
          <a:xfrm>
            <a:off x="1314846" y="2098482"/>
            <a:ext cx="10228233" cy="954107"/>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After your Read &amp; Publish agreement is set up, a personalized email will be sent to the administrator address on file. It will include information on how to login and your account details.</a:t>
            </a:r>
          </a:p>
          <a:p>
            <a:endParaRPr lang="en-US" sz="1400" dirty="0">
              <a:latin typeface="Arial" panose="020B0604020202020204" pitchFamily="34" charset="0"/>
              <a:cs typeface="Arial" panose="020B0604020202020204" pitchFamily="34" charset="0"/>
            </a:endParaRPr>
          </a:p>
          <a:p>
            <a:r>
              <a:rPr lang="en-US" sz="1400" i="1" dirty="0">
                <a:effectLst/>
                <a:latin typeface="Arial" panose="020B0604020202020204" pitchFamily="34" charset="0"/>
                <a:cs typeface="Arial" panose="020B0604020202020204" pitchFamily="34" charset="0"/>
              </a:rPr>
              <a:t>Sample email:</a:t>
            </a:r>
          </a:p>
        </p:txBody>
      </p:sp>
    </p:spTree>
    <p:extLst>
      <p:ext uri="{BB962C8B-B14F-4D97-AF65-F5344CB8AC3E}">
        <p14:creationId xmlns:p14="http://schemas.microsoft.com/office/powerpoint/2010/main" val="284112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1015-332B-CD82-DFFB-A5C4EB31187B}"/>
              </a:ext>
            </a:extLst>
          </p:cNvPr>
          <p:cNvSpPr txBox="1">
            <a:spLocks/>
          </p:cNvSpPr>
          <p:nvPr/>
        </p:nvSpPr>
        <p:spPr>
          <a:xfrm>
            <a:off x="1264635" y="594859"/>
            <a:ext cx="9708606" cy="578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effectLst/>
                <a:latin typeface="Arial" panose="020B0604020202020204" pitchFamily="34" charset="0"/>
                <a:cs typeface="Arial" panose="020B0604020202020204" pitchFamily="34" charset="0"/>
              </a:rPr>
              <a:t>After clicking on the link from the email, you will be brought to the login page.</a:t>
            </a:r>
          </a:p>
        </p:txBody>
      </p:sp>
      <p:pic>
        <p:nvPicPr>
          <p:cNvPr id="3" name="Picture 2">
            <a:extLst>
              <a:ext uri="{FF2B5EF4-FFF2-40B4-BE49-F238E27FC236}">
                <a16:creationId xmlns:a16="http://schemas.microsoft.com/office/drawing/2014/main" id="{08E7E585-8ECF-33FB-A629-FA370D1CCEB5}"/>
              </a:ext>
            </a:extLst>
          </p:cNvPr>
          <p:cNvPicPr>
            <a:picLocks noChangeAspect="1"/>
          </p:cNvPicPr>
          <p:nvPr/>
        </p:nvPicPr>
        <p:blipFill>
          <a:blip r:embed="rId3"/>
          <a:srcRect/>
          <a:stretch/>
        </p:blipFill>
        <p:spPr>
          <a:xfrm>
            <a:off x="1383653" y="1291171"/>
            <a:ext cx="7264400" cy="2743200"/>
          </a:xfrm>
          <a:prstGeom prst="rect">
            <a:avLst/>
          </a:prstGeom>
          <a:ln>
            <a:solidFill>
              <a:schemeClr val="accent1">
                <a:lumMod val="75000"/>
              </a:schemeClr>
            </a:solidFill>
          </a:ln>
        </p:spPr>
      </p:pic>
      <p:sp>
        <p:nvSpPr>
          <p:cNvPr id="4" name="Oval 3">
            <a:extLst>
              <a:ext uri="{FF2B5EF4-FFF2-40B4-BE49-F238E27FC236}">
                <a16:creationId xmlns:a16="http://schemas.microsoft.com/office/drawing/2014/main" id="{0A138F42-020E-8829-9F0A-00C98EF19F74}"/>
              </a:ext>
            </a:extLst>
          </p:cNvPr>
          <p:cNvSpPr/>
          <p:nvPr/>
        </p:nvSpPr>
        <p:spPr>
          <a:xfrm>
            <a:off x="926710" y="680948"/>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797F1C-082E-C7E7-28F9-D3294E9106C3}"/>
              </a:ext>
            </a:extLst>
          </p:cNvPr>
          <p:cNvSpPr txBox="1"/>
          <p:nvPr/>
        </p:nvSpPr>
        <p:spPr>
          <a:xfrm>
            <a:off x="986004" y="665549"/>
            <a:ext cx="232755"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50563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AA6AD-A576-ADC1-0F98-FE5BB0D263AF}"/>
              </a:ext>
            </a:extLst>
          </p:cNvPr>
          <p:cNvSpPr txBox="1"/>
          <p:nvPr/>
        </p:nvSpPr>
        <p:spPr>
          <a:xfrm>
            <a:off x="1278774" y="699341"/>
            <a:ext cx="10055226" cy="2031325"/>
          </a:xfrm>
          <a:prstGeom prst="rect">
            <a:avLst/>
          </a:prstGeom>
          <a:noFill/>
        </p:spPr>
        <p:txBody>
          <a:bodyPr wrap="square" rtlCol="0">
            <a:spAutoFit/>
          </a:bodyPr>
          <a:lstStyle/>
          <a:p>
            <a:pPr>
              <a:spcAft>
                <a:spcPts val="600"/>
              </a:spcAft>
            </a:pPr>
            <a:r>
              <a:rPr lang="en-US" sz="1400" dirty="0">
                <a:effectLst/>
                <a:latin typeface="Arial" panose="020B0604020202020204" pitchFamily="34" charset="0"/>
                <a:cs typeface="Arial" panose="020B0604020202020204" pitchFamily="34" charset="0"/>
              </a:rPr>
              <a:t>Once logged in to the Dashboard, you will be brought to the “Pending Approval” screen. This is an overview of active deals and a list of manuscripts waiting to be reviewed for publication through your Read &amp; Publish agreement. These manuscripts have been accepted for publication and the author has been confirmed as being affiliated with your institution.</a:t>
            </a:r>
          </a:p>
          <a:p>
            <a:pPr>
              <a:spcAft>
                <a:spcPts val="600"/>
              </a:spcAft>
            </a:pPr>
            <a:r>
              <a:rPr lang="en-US" sz="1400" dirty="0">
                <a:effectLst/>
                <a:latin typeface="Arial" panose="020B0604020202020204" pitchFamily="34" charset="0"/>
                <a:cs typeface="Arial" panose="020B0604020202020204" pitchFamily="34" charset="0"/>
              </a:rPr>
              <a:t>You have the ability to select “approve”, “deny” or “bill me.” If you select “bill me,” your institution will be separately invoiced. Manuscripts that you have decided to pay outside of the agreement will appear on the “Pending Payment” tab.</a:t>
            </a:r>
          </a:p>
          <a:p>
            <a:r>
              <a:rPr lang="en-US" sz="1400" dirty="0">
                <a:effectLst/>
                <a:latin typeface="Arial" panose="020B0604020202020204" pitchFamily="34" charset="0"/>
                <a:cs typeface="Arial" panose="020B0604020202020204" pitchFamily="34" charset="0"/>
              </a:rPr>
              <a:t>When an agreement is setup for automatic approval, the approve/deny options do not display on this dashboard and the invoice can be viewed directly in the payment history tab.</a:t>
            </a:r>
          </a:p>
          <a:p>
            <a:endParaRPr lang="en-US" dirty="0"/>
          </a:p>
        </p:txBody>
      </p:sp>
      <p:sp>
        <p:nvSpPr>
          <p:cNvPr id="3" name="Oval 2">
            <a:extLst>
              <a:ext uri="{FF2B5EF4-FFF2-40B4-BE49-F238E27FC236}">
                <a16:creationId xmlns:a16="http://schemas.microsoft.com/office/drawing/2014/main" id="{C638971E-9B6F-DA20-5B92-35FDC7AF8AA0}"/>
              </a:ext>
            </a:extLst>
          </p:cNvPr>
          <p:cNvSpPr/>
          <p:nvPr/>
        </p:nvSpPr>
        <p:spPr>
          <a:xfrm>
            <a:off x="926710" y="689186"/>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A12348-D98B-D508-233C-A8815B19A48A}"/>
              </a:ext>
            </a:extLst>
          </p:cNvPr>
          <p:cNvSpPr txBox="1"/>
          <p:nvPr/>
        </p:nvSpPr>
        <p:spPr>
          <a:xfrm>
            <a:off x="926710" y="671918"/>
            <a:ext cx="352064"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3</a:t>
            </a:r>
          </a:p>
        </p:txBody>
      </p:sp>
      <p:pic>
        <p:nvPicPr>
          <p:cNvPr id="5" name="Picture 4" descr="Graphical user interface, application, Word&#10;&#10;Description automatically generated">
            <a:extLst>
              <a:ext uri="{FF2B5EF4-FFF2-40B4-BE49-F238E27FC236}">
                <a16:creationId xmlns:a16="http://schemas.microsoft.com/office/drawing/2014/main" id="{57E535DD-9BE2-48F3-2DA5-212D9F05427A}"/>
              </a:ext>
            </a:extLst>
          </p:cNvPr>
          <p:cNvPicPr>
            <a:picLocks noChangeAspect="1"/>
          </p:cNvPicPr>
          <p:nvPr/>
        </p:nvPicPr>
        <p:blipFill rotWithShape="1">
          <a:blip r:embed="rId3"/>
          <a:srcRect l="4266" t="10389" r="4160" b="10437"/>
          <a:stretch/>
        </p:blipFill>
        <p:spPr>
          <a:xfrm>
            <a:off x="1434651" y="2687124"/>
            <a:ext cx="6782557" cy="3257852"/>
          </a:xfrm>
          <a:prstGeom prst="rect">
            <a:avLst/>
          </a:prstGeom>
          <a:ln>
            <a:solidFill>
              <a:schemeClr val="accent1">
                <a:shade val="50000"/>
              </a:schemeClr>
            </a:solidFill>
          </a:ln>
        </p:spPr>
      </p:pic>
    </p:spTree>
    <p:extLst>
      <p:ext uri="{BB962C8B-B14F-4D97-AF65-F5344CB8AC3E}">
        <p14:creationId xmlns:p14="http://schemas.microsoft.com/office/powerpoint/2010/main" val="65075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5E9B2919-06B7-7003-AC00-30117A2CCF88}"/>
              </a:ext>
            </a:extLst>
          </p:cNvPr>
          <p:cNvSpPr/>
          <p:nvPr/>
        </p:nvSpPr>
        <p:spPr>
          <a:xfrm>
            <a:off x="926710" y="697424"/>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77319B0-0EF2-A752-99A6-859812CE1D43}"/>
              </a:ext>
            </a:extLst>
          </p:cNvPr>
          <p:cNvSpPr txBox="1"/>
          <p:nvPr/>
        </p:nvSpPr>
        <p:spPr>
          <a:xfrm>
            <a:off x="1008353" y="680156"/>
            <a:ext cx="18123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4</a:t>
            </a:r>
          </a:p>
        </p:txBody>
      </p:sp>
      <p:sp>
        <p:nvSpPr>
          <p:cNvPr id="30" name="TextBox 29">
            <a:extLst>
              <a:ext uri="{FF2B5EF4-FFF2-40B4-BE49-F238E27FC236}">
                <a16:creationId xmlns:a16="http://schemas.microsoft.com/office/drawing/2014/main" id="{984BDA0A-2688-0B2A-BCE1-614EAED5A6BF}"/>
              </a:ext>
            </a:extLst>
          </p:cNvPr>
          <p:cNvSpPr txBox="1"/>
          <p:nvPr/>
        </p:nvSpPr>
        <p:spPr>
          <a:xfrm>
            <a:off x="1278773" y="688243"/>
            <a:ext cx="9977753" cy="523220"/>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You can review your account set up and make any changes by clicking on “My Account.”</a:t>
            </a:r>
          </a:p>
          <a:p>
            <a:endParaRPr lang="en-US" sz="1400" dirty="0">
              <a:latin typeface="Arial" panose="020B0604020202020204" pitchFamily="34" charset="0"/>
              <a:cs typeface="Arial" panose="020B0604020202020204" pitchFamily="34" charset="0"/>
            </a:endParaRPr>
          </a:p>
        </p:txBody>
      </p:sp>
      <p:pic>
        <p:nvPicPr>
          <p:cNvPr id="31" name="Picture 30" descr="Graphical user interface&#10;&#10;Description automatically generated">
            <a:extLst>
              <a:ext uri="{FF2B5EF4-FFF2-40B4-BE49-F238E27FC236}">
                <a16:creationId xmlns:a16="http://schemas.microsoft.com/office/drawing/2014/main" id="{41D13E2F-7496-3999-2C29-B5AC8EC23401}"/>
              </a:ext>
            </a:extLst>
          </p:cNvPr>
          <p:cNvPicPr>
            <a:picLocks noChangeAspect="1"/>
          </p:cNvPicPr>
          <p:nvPr/>
        </p:nvPicPr>
        <p:blipFill>
          <a:blip r:embed="rId3"/>
          <a:stretch>
            <a:fillRect/>
          </a:stretch>
        </p:blipFill>
        <p:spPr>
          <a:xfrm>
            <a:off x="1406978" y="1250040"/>
            <a:ext cx="5981700" cy="4648200"/>
          </a:xfrm>
          <a:prstGeom prst="rect">
            <a:avLst/>
          </a:prstGeom>
          <a:ln>
            <a:solidFill>
              <a:schemeClr val="accent1">
                <a:lumMod val="50000"/>
              </a:schemeClr>
            </a:solidFill>
          </a:ln>
        </p:spPr>
      </p:pic>
    </p:spTree>
    <p:extLst>
      <p:ext uri="{BB962C8B-B14F-4D97-AF65-F5344CB8AC3E}">
        <p14:creationId xmlns:p14="http://schemas.microsoft.com/office/powerpoint/2010/main" val="262707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6DB748C-5E60-6099-62D0-5780EF598E62}"/>
              </a:ext>
            </a:extLst>
          </p:cNvPr>
          <p:cNvSpPr/>
          <p:nvPr/>
        </p:nvSpPr>
        <p:spPr>
          <a:xfrm>
            <a:off x="926710" y="697424"/>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449463-F40C-FA6B-299A-AD5338E7E512}"/>
              </a:ext>
            </a:extLst>
          </p:cNvPr>
          <p:cNvSpPr txBox="1"/>
          <p:nvPr/>
        </p:nvSpPr>
        <p:spPr>
          <a:xfrm>
            <a:off x="1008353" y="680156"/>
            <a:ext cx="18123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5</a:t>
            </a:r>
          </a:p>
        </p:txBody>
      </p:sp>
      <p:sp>
        <p:nvSpPr>
          <p:cNvPr id="4" name="TextBox 3">
            <a:extLst>
              <a:ext uri="{FF2B5EF4-FFF2-40B4-BE49-F238E27FC236}">
                <a16:creationId xmlns:a16="http://schemas.microsoft.com/office/drawing/2014/main" id="{29C45778-AB13-E1B7-D569-D0DC8273A97C}"/>
              </a:ext>
            </a:extLst>
          </p:cNvPr>
          <p:cNvSpPr txBox="1"/>
          <p:nvPr/>
        </p:nvSpPr>
        <p:spPr>
          <a:xfrm>
            <a:off x="1270536" y="697424"/>
            <a:ext cx="9876989" cy="815608"/>
          </a:xfrm>
          <a:prstGeom prst="rect">
            <a:avLst/>
          </a:prstGeom>
          <a:noFill/>
        </p:spPr>
        <p:txBody>
          <a:bodyPr wrap="square" rtlCol="0">
            <a:spAutoFit/>
          </a:bodyPr>
          <a:lstStyle/>
          <a:p>
            <a:pPr>
              <a:spcAft>
                <a:spcPts val="600"/>
              </a:spcAft>
            </a:pPr>
            <a:r>
              <a:rPr lang="en-US" sz="1400" dirty="0">
                <a:effectLst/>
                <a:latin typeface="Arial" panose="020B0604020202020204" pitchFamily="34" charset="0"/>
                <a:cs typeface="Arial" panose="020B0604020202020204" pitchFamily="34" charset="0"/>
              </a:rPr>
              <a:t>The “Payment History” tab will include information from previous and active Read &amp; Publish deals.</a:t>
            </a:r>
          </a:p>
          <a:p>
            <a:r>
              <a:rPr lang="en-US" sz="1400" dirty="0">
                <a:effectLst/>
                <a:latin typeface="Arial" panose="020B0604020202020204" pitchFamily="34" charset="0"/>
                <a:cs typeface="Arial" panose="020B0604020202020204" pitchFamily="34" charset="0"/>
              </a:rPr>
              <a:t>Administrators can run a report to see how many articles are initially included in the agreement, how many are remaining, and which manuscripts have been applied to each deal within a selected date range. </a:t>
            </a:r>
          </a:p>
        </p:txBody>
      </p:sp>
      <p:pic>
        <p:nvPicPr>
          <p:cNvPr id="5" name="Picture 4" descr="Graphical user interface, application, Word&#10;&#10;Description automatically generated">
            <a:extLst>
              <a:ext uri="{FF2B5EF4-FFF2-40B4-BE49-F238E27FC236}">
                <a16:creationId xmlns:a16="http://schemas.microsoft.com/office/drawing/2014/main" id="{D173D639-3EFE-3E3B-7ABE-D30397E3E67E}"/>
              </a:ext>
            </a:extLst>
          </p:cNvPr>
          <p:cNvPicPr>
            <a:picLocks noChangeAspect="1"/>
          </p:cNvPicPr>
          <p:nvPr/>
        </p:nvPicPr>
        <p:blipFill rotWithShape="1">
          <a:blip r:embed="rId3"/>
          <a:srcRect t="2827"/>
          <a:stretch/>
        </p:blipFill>
        <p:spPr>
          <a:xfrm>
            <a:off x="1411514" y="1777409"/>
            <a:ext cx="7772400" cy="2722942"/>
          </a:xfrm>
          <a:prstGeom prst="rect">
            <a:avLst/>
          </a:prstGeom>
          <a:ln>
            <a:solidFill>
              <a:schemeClr val="accent1">
                <a:lumMod val="75000"/>
              </a:schemeClr>
            </a:solidFill>
          </a:ln>
        </p:spPr>
      </p:pic>
    </p:spTree>
    <p:extLst>
      <p:ext uri="{BB962C8B-B14F-4D97-AF65-F5344CB8AC3E}">
        <p14:creationId xmlns:p14="http://schemas.microsoft.com/office/powerpoint/2010/main" val="118144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A5177AC-F2D2-FB7F-B1A8-12B0B4AECA76}"/>
              </a:ext>
            </a:extLst>
          </p:cNvPr>
          <p:cNvSpPr/>
          <p:nvPr/>
        </p:nvSpPr>
        <p:spPr>
          <a:xfrm>
            <a:off x="926710" y="697424"/>
            <a:ext cx="352064" cy="352064"/>
          </a:xfrm>
          <a:prstGeom prst="ellipse">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0B2C26-1AC9-EFFC-77CD-E2C088F72C55}"/>
              </a:ext>
            </a:extLst>
          </p:cNvPr>
          <p:cNvSpPr txBox="1"/>
          <p:nvPr/>
        </p:nvSpPr>
        <p:spPr>
          <a:xfrm>
            <a:off x="1008353" y="680156"/>
            <a:ext cx="181233"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5</a:t>
            </a:r>
          </a:p>
        </p:txBody>
      </p:sp>
      <p:sp>
        <p:nvSpPr>
          <p:cNvPr id="4" name="TextBox 3">
            <a:extLst>
              <a:ext uri="{FF2B5EF4-FFF2-40B4-BE49-F238E27FC236}">
                <a16:creationId xmlns:a16="http://schemas.microsoft.com/office/drawing/2014/main" id="{A4A8D1C6-ED42-2A84-5D53-F260FF7B80DF}"/>
              </a:ext>
            </a:extLst>
          </p:cNvPr>
          <p:cNvSpPr txBox="1"/>
          <p:nvPr/>
        </p:nvSpPr>
        <p:spPr>
          <a:xfrm>
            <a:off x="1270536" y="697424"/>
            <a:ext cx="9876989" cy="307777"/>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You are also able to download individual invoices as a PDF or view in HTML. </a:t>
            </a:r>
          </a:p>
        </p:txBody>
      </p:sp>
      <p:pic>
        <p:nvPicPr>
          <p:cNvPr id="5" name="Picture 4" descr="Graphical user interface, application&#10;&#10;Description automatically generated">
            <a:extLst>
              <a:ext uri="{FF2B5EF4-FFF2-40B4-BE49-F238E27FC236}">
                <a16:creationId xmlns:a16="http://schemas.microsoft.com/office/drawing/2014/main" id="{30BCAF23-DA52-C91A-A9E0-D2491BCED87C}"/>
              </a:ext>
            </a:extLst>
          </p:cNvPr>
          <p:cNvPicPr>
            <a:picLocks noChangeAspect="1"/>
          </p:cNvPicPr>
          <p:nvPr/>
        </p:nvPicPr>
        <p:blipFill rotWithShape="1">
          <a:blip r:embed="rId3"/>
          <a:srcRect l="1033" t="896" r="1033" b="1451"/>
          <a:stretch/>
        </p:blipFill>
        <p:spPr>
          <a:xfrm>
            <a:off x="1436913" y="1293439"/>
            <a:ext cx="4296229" cy="4700961"/>
          </a:xfrm>
          <a:prstGeom prst="rect">
            <a:avLst/>
          </a:prstGeom>
          <a:ln>
            <a:solidFill>
              <a:schemeClr val="accent1">
                <a:lumMod val="75000"/>
              </a:schemeClr>
            </a:solidFill>
          </a:ln>
        </p:spPr>
      </p:pic>
    </p:spTree>
    <p:extLst>
      <p:ext uri="{BB962C8B-B14F-4D97-AF65-F5344CB8AC3E}">
        <p14:creationId xmlns:p14="http://schemas.microsoft.com/office/powerpoint/2010/main" val="263607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6150357-C536-6623-11D9-1A969E085B7D}"/>
              </a:ext>
            </a:extLst>
          </p:cNvPr>
          <p:cNvSpPr/>
          <p:nvPr/>
        </p:nvSpPr>
        <p:spPr>
          <a:xfrm>
            <a:off x="943397" y="2247194"/>
            <a:ext cx="10329810" cy="1481014"/>
          </a:xfrm>
          <a:prstGeom prst="roundRect">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7500"/>
              </a:highlight>
            </a:endParaRPr>
          </a:p>
        </p:txBody>
      </p:sp>
      <p:sp>
        <p:nvSpPr>
          <p:cNvPr id="3" name="Title 1">
            <a:extLst>
              <a:ext uri="{FF2B5EF4-FFF2-40B4-BE49-F238E27FC236}">
                <a16:creationId xmlns:a16="http://schemas.microsoft.com/office/drawing/2014/main" id="{5EA4863F-64A4-9B70-C6DA-F7B2F4597F7A}"/>
              </a:ext>
            </a:extLst>
          </p:cNvPr>
          <p:cNvSpPr txBox="1">
            <a:spLocks/>
          </p:cNvSpPr>
          <p:nvPr/>
        </p:nvSpPr>
        <p:spPr>
          <a:xfrm>
            <a:off x="1061091" y="2380541"/>
            <a:ext cx="9546336" cy="346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914BD"/>
                </a:solidFill>
                <a:latin typeface="Arial" panose="020B0604020202020204" pitchFamily="34" charset="0"/>
                <a:cs typeface="Arial" panose="020B0604020202020204" pitchFamily="34" charset="0"/>
              </a:rPr>
              <a:t>Visit </a:t>
            </a:r>
            <a:r>
              <a:rPr lang="en-US" sz="2000" b="1" dirty="0" err="1">
                <a:solidFill>
                  <a:srgbClr val="2914BD"/>
                </a:solidFill>
                <a:latin typeface="Arial" panose="020B0604020202020204" pitchFamily="34" charset="0"/>
                <a:cs typeface="Arial" panose="020B0604020202020204" pitchFamily="34" charset="0"/>
              </a:rPr>
              <a:t>publishing.aip.org</a:t>
            </a:r>
            <a:r>
              <a:rPr lang="en-US" sz="2000" b="1" dirty="0">
                <a:solidFill>
                  <a:srgbClr val="2914BD"/>
                </a:solidFill>
                <a:latin typeface="Arial" panose="020B0604020202020204" pitchFamily="34" charset="0"/>
                <a:cs typeface="Arial" panose="020B0604020202020204" pitchFamily="34" charset="0"/>
              </a:rPr>
              <a:t>/read-and-publish to:</a:t>
            </a:r>
            <a:endParaRPr lang="en-US" sz="2000" dirty="0">
              <a:solidFill>
                <a:srgbClr val="2914BD"/>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34CA72A-9FF5-7E60-A472-1BEF969E7C21}"/>
              </a:ext>
            </a:extLst>
          </p:cNvPr>
          <p:cNvSpPr txBox="1">
            <a:spLocks/>
          </p:cNvSpPr>
          <p:nvPr/>
        </p:nvSpPr>
        <p:spPr>
          <a:xfrm>
            <a:off x="1061090" y="2914785"/>
            <a:ext cx="3503859" cy="4257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2914BD"/>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a:solidFill>
                  <a:srgbClr val="FFFFFF"/>
                </a:solidFill>
                <a:effectLst/>
                <a:latin typeface="Arial" panose="020B0604020202020204" pitchFamily="34" charset="0"/>
                <a:cs typeface="Arial" panose="020B0604020202020204" pitchFamily="34" charset="0"/>
              </a:rPr>
              <a:t>To view, download, and share the</a:t>
            </a:r>
            <a:br>
              <a:rPr lang="en-US" sz="1600" dirty="0">
                <a:solidFill>
                  <a:srgbClr val="FFFFFF"/>
                </a:solidFill>
                <a:effectLst/>
                <a:latin typeface="Arial" panose="020B0604020202020204" pitchFamily="34" charset="0"/>
                <a:cs typeface="Arial" panose="020B0604020202020204" pitchFamily="34" charset="0"/>
              </a:rPr>
            </a:br>
            <a:r>
              <a:rPr lang="en-US" sz="1600" dirty="0">
                <a:solidFill>
                  <a:srgbClr val="FFFFFF"/>
                </a:solidFill>
                <a:effectLst/>
                <a:latin typeface="Arial" panose="020B0604020202020204" pitchFamily="34" charset="0"/>
                <a:cs typeface="Arial" panose="020B0604020202020204" pitchFamily="34" charset="0"/>
              </a:rPr>
              <a:t>  Read &amp; Publish Guide for Authors</a:t>
            </a:r>
          </a:p>
          <a:p>
            <a:endParaRPr lang="en-US" sz="16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88A0BA6-498F-796C-A4FA-AAAC5D1A682C}"/>
              </a:ext>
            </a:extLst>
          </p:cNvPr>
          <p:cNvSpPr txBox="1">
            <a:spLocks/>
          </p:cNvSpPr>
          <p:nvPr/>
        </p:nvSpPr>
        <p:spPr>
          <a:xfrm>
            <a:off x="7816043" y="2859751"/>
            <a:ext cx="3314868" cy="490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2914BD"/>
              </a:buClr>
            </a:pPr>
            <a:r>
              <a:rPr lang="en-US" sz="1600" dirty="0">
                <a:solidFill>
                  <a:srgbClr val="2914BD"/>
                </a:solidFill>
                <a:effectLst/>
                <a:latin typeface="Arial" panose="020B0604020202020204" pitchFamily="34" charset="0"/>
                <a:cs typeface="Arial" panose="020B0604020202020204" pitchFamily="34" charset="0"/>
              </a:rPr>
              <a:t>•</a:t>
            </a:r>
            <a:r>
              <a:rPr lang="en-US" sz="1600" dirty="0">
                <a:solidFill>
                  <a:srgbClr val="FFFFFF"/>
                </a:solidFill>
                <a:effectLst/>
                <a:latin typeface="Arial" panose="020B0604020202020204" pitchFamily="34" charset="0"/>
                <a:cs typeface="Arial" panose="020B0604020202020204" pitchFamily="34" charset="0"/>
              </a:rPr>
              <a:t> Request customized promotional</a:t>
            </a:r>
            <a:br>
              <a:rPr lang="en-US" sz="1600" dirty="0">
                <a:solidFill>
                  <a:srgbClr val="FFFFFF"/>
                </a:solidFill>
                <a:effectLst/>
                <a:latin typeface="Arial" panose="020B0604020202020204" pitchFamily="34" charset="0"/>
                <a:cs typeface="Arial" panose="020B0604020202020204" pitchFamily="34" charset="0"/>
              </a:rPr>
            </a:br>
            <a:r>
              <a:rPr lang="en-US" sz="1600" dirty="0">
                <a:solidFill>
                  <a:srgbClr val="FFFFFF"/>
                </a:solidFill>
                <a:effectLst/>
                <a:latin typeface="Arial" panose="020B0604020202020204" pitchFamily="34" charset="0"/>
                <a:cs typeface="Arial" panose="020B0604020202020204" pitchFamily="34" charset="0"/>
              </a:rPr>
              <a:t>  tools and resources</a:t>
            </a:r>
          </a:p>
          <a:p>
            <a:pPr marL="285750" indent="-285750">
              <a:buFont typeface="Wingdings" pitchFamily="2" charset="2"/>
              <a:buChar char="§"/>
            </a:pPr>
            <a:endParaRPr lang="en-US" sz="16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BEAB65-6A75-3940-A675-4034A6B11BC3}"/>
              </a:ext>
            </a:extLst>
          </p:cNvPr>
          <p:cNvSpPr txBox="1">
            <a:spLocks/>
          </p:cNvSpPr>
          <p:nvPr/>
        </p:nvSpPr>
        <p:spPr>
          <a:xfrm>
            <a:off x="4674278" y="2870509"/>
            <a:ext cx="3217571" cy="472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6622DA-B2EB-C647-F719-110D6C2A1055}"/>
              </a:ext>
            </a:extLst>
          </p:cNvPr>
          <p:cNvSpPr txBox="1"/>
          <p:nvPr/>
        </p:nvSpPr>
        <p:spPr>
          <a:xfrm>
            <a:off x="4589663" y="2727531"/>
            <a:ext cx="2926061" cy="1107996"/>
          </a:xfrm>
          <a:prstGeom prst="rect">
            <a:avLst/>
          </a:prstGeom>
          <a:noFill/>
        </p:spPr>
        <p:txBody>
          <a:bodyPr wrap="square" rtlCol="0">
            <a:spAutoFit/>
          </a:bodyPr>
          <a:lstStyle/>
          <a:p>
            <a:r>
              <a:rPr lang="en-US" sz="1600" dirty="0">
                <a:solidFill>
                  <a:srgbClr val="2914BD"/>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Learn about ways to let your</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  users know they can publish</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  open access</a:t>
            </a:r>
          </a:p>
          <a:p>
            <a:endParaRPr lang="en-US" dirty="0"/>
          </a:p>
        </p:txBody>
      </p:sp>
    </p:spTree>
    <p:extLst>
      <p:ext uri="{BB962C8B-B14F-4D97-AF65-F5344CB8AC3E}">
        <p14:creationId xmlns:p14="http://schemas.microsoft.com/office/powerpoint/2010/main" val="26585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8B42582E3F34BAA0004ABC08192F8" ma:contentTypeVersion="11" ma:contentTypeDescription="Create a new document." ma:contentTypeScope="" ma:versionID="9777a8cd3a293a391becbdee875df9ae">
  <xsd:schema xmlns:xsd="http://www.w3.org/2001/XMLSchema" xmlns:xs="http://www.w3.org/2001/XMLSchema" xmlns:p="http://schemas.microsoft.com/office/2006/metadata/properties" xmlns:ns2="de5eaadc-61fc-4d2b-94d8-7e3410bf5996" xmlns:ns3="32f2238e-4861-4f53-b189-dcf2c73bf96b" targetNamespace="http://schemas.microsoft.com/office/2006/metadata/properties" ma:root="true" ma:fieldsID="41ec84b897612cd5e13bdf7c7049c99f" ns2:_="" ns3:_="">
    <xsd:import namespace="de5eaadc-61fc-4d2b-94d8-7e3410bf5996"/>
    <xsd:import namespace="32f2238e-4861-4f53-b189-dcf2c73bf9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eaadc-61fc-4d2b-94d8-7e3410bf59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8ff97b-dc97-4a58-8416-664aa5ad8fcd}" ma:internalName="TaxCatchAll" ma:showField="CatchAllData" ma:web="de5eaadc-61fc-4d2b-94d8-7e3410bf59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f2238e-4861-4f53-b189-dcf2c73bf9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332e6a-092c-4fbe-9113-48339c5cdfc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f2238e-4861-4f53-b189-dcf2c73bf96b">
      <Terms xmlns="http://schemas.microsoft.com/office/infopath/2007/PartnerControls"/>
    </lcf76f155ced4ddcb4097134ff3c332f>
    <TaxCatchAll xmlns="de5eaadc-61fc-4d2b-94d8-7e3410bf59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B69D90-6ED7-4D87-BFDC-2D8578C6A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eaadc-61fc-4d2b-94d8-7e3410bf5996"/>
    <ds:schemaRef ds:uri="32f2238e-4861-4f53-b189-dcf2c73bf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5DB66C-762A-4EB0-8FCB-7E9BAE7C17BC}">
  <ds:schemaRefs>
    <ds:schemaRef ds:uri="http://schemas.microsoft.com/office/2006/metadata/properties"/>
    <ds:schemaRef ds:uri="http://schemas.microsoft.com/office/infopath/2007/PartnerControls"/>
    <ds:schemaRef ds:uri="32f2238e-4861-4f53-b189-dcf2c73bf96b"/>
    <ds:schemaRef ds:uri="de5eaadc-61fc-4d2b-94d8-7e3410bf5996"/>
  </ds:schemaRefs>
</ds:datastoreItem>
</file>

<file path=customXml/itemProps3.xml><?xml version="1.0" encoding="utf-8"?>
<ds:datastoreItem xmlns:ds="http://schemas.openxmlformats.org/officeDocument/2006/customXml" ds:itemID="{2382E348-D51B-466C-BCA3-212ED394E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402</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Neue</vt:lpstr>
      <vt:lpstr>Wingdings</vt:lpstr>
      <vt:lpstr>Office Theme</vt:lpstr>
      <vt:lpstr>READ &amp; PUBLISH</vt:lpstr>
      <vt:lpstr>AIP Publishing features a seamless process for administrators to manage submitted articles to publish open access (OA) through an institutional Read &amp; Publish agreement. Follow these simple steps to manage your account through our Administrator Dashboard.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&amp; PUBLISH</dc:title>
  <dc:creator>Nanci Kappel</dc:creator>
  <cp:lastModifiedBy>Sara Rotjan</cp:lastModifiedBy>
  <cp:revision>12</cp:revision>
  <dcterms:created xsi:type="dcterms:W3CDTF">2022-12-10T16:19:22Z</dcterms:created>
  <dcterms:modified xsi:type="dcterms:W3CDTF">2022-12-13T02:58:59Z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0x01010066D8B42582E3F34BAA0004ABC08192F8</vt:lpwstr>
  </property>
</Properties>
</file>